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67" r:id="rId25"/>
    <p:sldId id="268" r:id="rId26"/>
    <p:sldId id="269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4" autoAdjust="0"/>
    <p:restoredTop sz="87465" autoAdjust="0"/>
  </p:normalViewPr>
  <p:slideViewPr>
    <p:cSldViewPr snapToGrid="0">
      <p:cViewPr varScale="1">
        <p:scale>
          <a:sx n="107" d="100"/>
          <a:sy n="107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3:05:1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3:05:2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0A8A1-FE4F-4E2D-B08F-3AE7D8619532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D5A7C-6456-4725-B7EB-0CB42AD44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2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这张图标注了</a:t>
            </a:r>
            <a:r>
              <a:rPr lang="en-US" altLang="zh-CN" dirty="0"/>
              <a:t>basys3</a:t>
            </a:r>
            <a:r>
              <a:rPr lang="zh-CN" altLang="en-US" dirty="0"/>
              <a:t>板上所有可用的硬件设备，我们在这学期的实验课上可能会用到的设备包括：待会会演示的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r>
              <a:rPr lang="en-US" altLang="zh-CN" dirty="0"/>
              <a:t>7</a:t>
            </a:r>
            <a:r>
              <a:rPr lang="zh-CN" altLang="en-US" dirty="0"/>
              <a:t>段数码管、</a:t>
            </a:r>
            <a:r>
              <a:rPr lang="en-US" altLang="zh-CN" dirty="0"/>
              <a:t>16</a:t>
            </a:r>
            <a:r>
              <a:rPr lang="zh-CN" altLang="en-US" dirty="0"/>
              <a:t>个拨键开关等等。</a:t>
            </a:r>
            <a:br>
              <a:rPr lang="en-US" altLang="zh-CN" dirty="0"/>
            </a:br>
            <a:r>
              <a:rPr lang="zh-CN" altLang="en-US" dirty="0"/>
              <a:t>后面我们会详细的介绍会用到的各个硬件设备的细节。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50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22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两列为一组，左边是器件的名称，右边是在</a:t>
            </a:r>
            <a:r>
              <a:rPr lang="en-US" altLang="zh-CN" dirty="0"/>
              <a:t>basys3</a:t>
            </a:r>
            <a:r>
              <a:rPr lang="zh-CN" altLang="en-US" dirty="0"/>
              <a:t>板上的引脚编号</a:t>
            </a:r>
            <a:endParaRPr lang="en-US" altLang="zh-CN" dirty="0"/>
          </a:p>
          <a:p>
            <a:r>
              <a:rPr lang="zh-CN" altLang="en-US" dirty="0"/>
              <a:t>对应引脚分配低电平，则数码管将被点亮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1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结合上节课我们所学习的</a:t>
            </a:r>
            <a:r>
              <a:rPr lang="en-US" altLang="zh-CN" dirty="0" err="1"/>
              <a:t>verilog</a:t>
            </a:r>
            <a:r>
              <a:rPr lang="zh-CN" altLang="en-US" dirty="0"/>
              <a:t>语言，我将展示一个七段数码管显示实验的流程，来帮助大家学习使用</a:t>
            </a:r>
            <a:r>
              <a:rPr lang="en-US" altLang="zh-CN" dirty="0" err="1"/>
              <a:t>vivado</a:t>
            </a:r>
            <a:r>
              <a:rPr lang="zh-CN" altLang="en-US" dirty="0"/>
              <a:t>和</a:t>
            </a:r>
            <a:r>
              <a:rPr lang="en-US" altLang="zh-CN" dirty="0"/>
              <a:t>basys3</a:t>
            </a:r>
          </a:p>
          <a:p>
            <a:r>
              <a:rPr lang="zh-CN" altLang="en-US" dirty="0"/>
              <a:t>板。</a:t>
            </a:r>
            <a:endParaRPr lang="en-US" altLang="zh-CN" dirty="0"/>
          </a:p>
          <a:p>
            <a:r>
              <a:rPr lang="zh-CN" altLang="en-US" dirty="0"/>
              <a:t>之后</a:t>
            </a:r>
            <a:r>
              <a:rPr lang="en-US" altLang="zh-CN" dirty="0"/>
              <a:t>ppt</a:t>
            </a:r>
            <a:r>
              <a:rPr lang="zh-CN" altLang="en-US" dirty="0"/>
              <a:t>也会发到群里，大家可以进行尝试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6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31412-4BCC-408B-ABEB-210FFCEC4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714180-CC31-4396-8609-E19D570AE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4D062-FC6E-46F5-BE1C-A17619ED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07CE3-E0E6-45B0-B684-5C8AF500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BBB35-8E57-4A10-A740-079EF299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5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5EAF9-8348-4FC3-A3F2-352F3F6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7CB3DF-A497-49A9-B9CE-18EFE8D9E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DAEA4B-427E-4381-8DEC-3FCAC222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48856-A35D-42B4-9F62-092C014B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354258-729E-4027-A823-81EEA884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9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A058F3-3487-4AF2-93F5-3DCFBA0E4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373469-1BA3-4922-96A8-B6AB11881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8629FB-373A-4DC5-8120-7C8A6A6F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20332-E692-4349-9ABA-28E843CC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74EFA-C886-431B-A771-896F8445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96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76C54-18AC-4759-BC90-8C90B13B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EC506A-8095-4F2A-92E1-A49428578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81488-A242-472B-9B39-6FB46233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7B2A00-1104-442F-BC0E-39D94558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626125-1086-443B-A222-CD14BDFC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5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E6233-946F-479D-AFB0-FD67914E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0B76F8-4E1A-4F4B-9402-F94C2371B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6195A9-B743-4DF7-9ECA-01FA8075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34126-CF13-4FD8-B8E1-98D290FC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49984-9DCA-4A03-9C14-F4E54157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8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A4920-FC3F-46EA-92A8-72988220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69F04-7CE6-41D4-92AA-5FDDD2390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A4D8C9-D175-449F-AD8E-D5DA24A2C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8272D4-03D4-40FD-B715-16EDEC60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A2E34C-1D2A-4959-8AE4-5AA5A228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999DB-0C66-48F6-A61A-3478488A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4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50E05-1B8C-4BF6-AE55-8CA4679F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2A36D-D11A-4293-B7A3-058A558D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C51717-6387-4149-ACA7-DAF275D21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D2AF16-CDCB-40D1-9D7C-CCF0D751A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D355BC-92CF-4E36-8246-E8C69C3BE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85FC1C-1D37-4F6F-8F75-3D813E0B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AFA7BD-74EE-452E-A717-1619B10D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D6D619-9DE5-42EE-B863-6DAD909C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D10A8-AE5B-41E4-B764-C2C0D42B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473C5E-B7CC-4720-A021-E0DCFBA4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F63DC7-1D88-4676-A9C3-4074A949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8C0E45-F458-4A4A-8DE9-5916E4B0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15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04B2AE-34B3-4F51-8872-D976162E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47A84D-6E72-46C4-91CF-8E5CB2EC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322B2F-8D92-45BB-AE23-00FD5C9E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6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0F1B-8C0B-4482-9A3A-A8E9B0F0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0405C-E241-4C2A-A599-FB7BDCD1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6877E9-EC8F-4FE7-9680-7BB60884A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76A61-EE96-4770-BDFD-C0CEDC5D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2DEA6-2FDC-4AC2-ADA7-C2D89482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59870B-B2CE-4BFE-B274-5495D4E1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2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7482B-E768-4369-B730-120D4785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6F5112-8898-46DC-BA8D-0DF8CF0B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D3E06-30DC-46B5-97D8-E2FB9FBB3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38A13-EED2-4CC4-97AA-3A484E89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490B9-3BDE-4B31-9732-92AD9DE0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F9DDEF-1449-4A84-9EB3-2F329F03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05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354AEF-26F9-4BBF-BA3E-1BA96FA2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CA09C-9BAF-4FBA-B902-380FD594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CA57E-5075-4618-9405-61A49217C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145D2-AE58-4090-B1F5-0449073D5EDB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00642-8E3A-4CFE-97B8-A03B69DFB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175B3-ED88-4439-B09D-1840A155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7C0E3-8059-4463-82C6-A3032C41A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89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7474A-09E9-484B-950B-3757DD977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997" y="789569"/>
            <a:ext cx="9144000" cy="1355486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Basys3 </a:t>
            </a:r>
            <a:r>
              <a:rPr lang="zh-CN" altLang="en-US" sz="7200" dirty="0"/>
              <a:t>入门教程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653459-B918-4731-B6CA-A613B607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15" y="2601827"/>
            <a:ext cx="5025093" cy="3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1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FCE52-7FB6-412D-B8D2-76CADEEC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87"/>
            <a:ext cx="10515600" cy="1325563"/>
          </a:xfrm>
        </p:spPr>
        <p:txBody>
          <a:bodyPr/>
          <a:lstStyle/>
          <a:p>
            <a:r>
              <a:rPr lang="zh-CN" altLang="en-US" b="1" dirty="0"/>
              <a:t>引脚分配图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E1B6EF-2060-42DB-A7D8-276CF36B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35" y="1330531"/>
            <a:ext cx="9724929" cy="51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5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8973-547F-42DC-8A46-6EFC6032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七段数码管显示实验</a:t>
            </a:r>
          </a:p>
        </p:txBody>
      </p:sp>
      <p:pic>
        <p:nvPicPr>
          <p:cNvPr id="4" name="d7aeb1ff0cc5ef16cd8441dc9b770296">
            <a:hlinkClick r:id="" action="ppaction://media"/>
            <a:extLst>
              <a:ext uri="{FF2B5EF4-FFF2-40B4-BE49-F238E27FC236}">
                <a16:creationId xmlns:a16="http://schemas.microsoft.com/office/drawing/2014/main" id="{0FED9458-0AEA-4145-BF8E-028222C0E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095935" y="1215597"/>
            <a:ext cx="3857625" cy="680121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9F2652A-9C83-4C1C-8B9D-E158A6D9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129"/>
            <a:ext cx="9603154" cy="2097698"/>
          </a:xfrm>
        </p:spPr>
        <p:txBody>
          <a:bodyPr/>
          <a:lstStyle/>
          <a:p>
            <a:r>
              <a:rPr lang="zh-CN" altLang="en-US" dirty="0"/>
              <a:t>实验目标：在七段数码管上显示</a:t>
            </a:r>
            <a:r>
              <a:rPr lang="en-US" altLang="zh-CN" dirty="0"/>
              <a:t>1234</a:t>
            </a:r>
            <a:r>
              <a:rPr lang="zh-CN" altLang="en-US" dirty="0"/>
              <a:t>和</a:t>
            </a:r>
            <a:r>
              <a:rPr lang="en-US" altLang="zh-CN" dirty="0"/>
              <a:t>4321</a:t>
            </a:r>
            <a:r>
              <a:rPr lang="zh-CN" altLang="en-US" dirty="0"/>
              <a:t>两组数字，并可以通过拨键开关进行交替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89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33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 </a:t>
            </a:r>
            <a:r>
              <a:rPr lang="zh-CN" altLang="en-US" sz="3200" dirty="0"/>
              <a:t>打开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并点击创建工程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FE59C-A58F-438A-A4A7-012897A7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53" y="1596903"/>
            <a:ext cx="8295293" cy="432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86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 </a:t>
            </a:r>
            <a:r>
              <a:rPr lang="zh-CN" altLang="en-US" sz="3200" dirty="0"/>
              <a:t>设定</a:t>
            </a:r>
            <a:r>
              <a:rPr lang="en-US" altLang="zh-CN" sz="3200" dirty="0"/>
              <a:t>project</a:t>
            </a:r>
            <a:r>
              <a:rPr lang="zh-CN" altLang="en-US" sz="3200" dirty="0"/>
              <a:t>名称为</a:t>
            </a:r>
            <a:r>
              <a:rPr lang="en-US" altLang="zh-CN" sz="3200" dirty="0"/>
              <a:t>display_7seg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AC015E-E3DA-4492-92A9-EAF6DCB4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1" y="1462590"/>
            <a:ext cx="8914245" cy="49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4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 </a:t>
            </a:r>
            <a:r>
              <a:rPr lang="zh-CN" altLang="en-US" sz="3200" dirty="0"/>
              <a:t>选择第一项</a:t>
            </a:r>
            <a:r>
              <a:rPr lang="en-US" altLang="zh-CN" sz="3200" dirty="0"/>
              <a:t>RTL Project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EA550F-64D0-4A6B-9656-E8C6BCAB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18" y="1385888"/>
            <a:ext cx="9123236" cy="51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4. </a:t>
            </a:r>
            <a:r>
              <a:rPr lang="zh-CN" altLang="en-US" sz="3200" dirty="0"/>
              <a:t>我们先不添加源文件。设置编程语言和仿真语言都是</a:t>
            </a:r>
            <a:r>
              <a:rPr lang="en-US" altLang="zh-CN" sz="3200" dirty="0"/>
              <a:t>Verilog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10E88F-2DEC-4619-BD63-78B47030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60" y="1234832"/>
            <a:ext cx="8618536" cy="52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5. </a:t>
            </a:r>
            <a:r>
              <a:rPr lang="zh-CN" altLang="en-US" sz="3200" dirty="0"/>
              <a:t>选择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芯片，如下图选择</a:t>
            </a:r>
            <a:r>
              <a:rPr lang="en-US" altLang="zh-CN" sz="3200" dirty="0"/>
              <a:t>xc7a35tcpg236-1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0E19E-D997-4B7A-9101-DE3B81D1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2" y="1155350"/>
            <a:ext cx="8805876" cy="54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7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6. </a:t>
            </a:r>
            <a:r>
              <a:rPr lang="zh-CN" altLang="en-US" sz="3200" dirty="0"/>
              <a:t>完成设置。成功创建工程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E7F27-1329-4853-AD00-A04C2A1D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99" y="1136101"/>
            <a:ext cx="9053248" cy="5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7. </a:t>
            </a:r>
            <a:r>
              <a:rPr lang="zh-CN" altLang="en-US" sz="3200" dirty="0"/>
              <a:t>添加源文件。也就是电路逻辑代码所在的地方。右键</a:t>
            </a:r>
            <a:r>
              <a:rPr lang="en-US" altLang="zh-CN" sz="3200" dirty="0"/>
              <a:t>Design source</a:t>
            </a:r>
            <a:r>
              <a:rPr lang="zh-CN" altLang="en-US" sz="3200" dirty="0"/>
              <a:t>按钮并选择</a:t>
            </a:r>
            <a:r>
              <a:rPr lang="en-US" altLang="zh-CN" sz="3200" dirty="0"/>
              <a:t>Add Source</a:t>
            </a:r>
            <a:r>
              <a:rPr lang="zh-CN" altLang="en-US" sz="3200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2E968-9DB7-4450-B3EE-7FA156448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75" y="1416694"/>
            <a:ext cx="8479100" cy="50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8. </a:t>
            </a:r>
            <a:r>
              <a:rPr lang="zh-CN" altLang="en-US" sz="3200" dirty="0"/>
              <a:t>选择第二个选项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E96E0-4360-4B1F-B4C8-ED02C7E5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67" y="1309998"/>
            <a:ext cx="9055114" cy="49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E30D0-1E6A-4AB2-9C7D-533558E0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Basys3 </a:t>
            </a:r>
            <a:r>
              <a:rPr lang="zh-CN" altLang="en-US" b="1" dirty="0"/>
              <a:t>硬件电路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141D2-2056-450F-B230-EC085DBAD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/>
              <a:t>Basys3 </a:t>
            </a:r>
            <a:r>
              <a:rPr lang="zh-CN" altLang="en-US" dirty="0"/>
              <a:t>板是围绕着</a:t>
            </a:r>
            <a:r>
              <a:rPr lang="en-US" altLang="zh-CN" dirty="0"/>
              <a:t>Xilinx FPGA</a:t>
            </a:r>
            <a:r>
              <a:rPr lang="zh-CN" altLang="en-US" dirty="0"/>
              <a:t>芯片</a:t>
            </a:r>
            <a:r>
              <a:rPr lang="en-US" altLang="zh-CN" dirty="0"/>
              <a:t>XC7A35T-1CPG236C</a:t>
            </a:r>
            <a:r>
              <a:rPr lang="zh-CN" altLang="en-US" dirty="0"/>
              <a:t>搭建的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为想学习</a:t>
            </a:r>
            <a:r>
              <a:rPr lang="en-US" altLang="zh-CN" dirty="0"/>
              <a:t>FPGA</a:t>
            </a:r>
            <a:r>
              <a:rPr lang="zh-CN" altLang="en-US" dirty="0"/>
              <a:t>和数字电路设计的用户提供了一个理想的平台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集成好了大量</a:t>
            </a:r>
            <a:r>
              <a:rPr lang="en-US" altLang="zh-CN" dirty="0"/>
              <a:t>I/O</a:t>
            </a:r>
            <a:r>
              <a:rPr lang="zh-CN" altLang="en-US" dirty="0"/>
              <a:t>设备和</a:t>
            </a:r>
            <a:r>
              <a:rPr lang="en-US" altLang="zh-CN" dirty="0"/>
              <a:t>FPGA</a:t>
            </a:r>
            <a:r>
              <a:rPr lang="zh-CN" altLang="en-US" dirty="0"/>
              <a:t>所需的支持电路，一般用户在使用时已无需增加额外器件。</a:t>
            </a:r>
            <a:endParaRPr lang="en-US" altLang="zh-CN" dirty="0"/>
          </a:p>
          <a:p>
            <a:pPr>
              <a:spcAft>
                <a:spcPts val="1200"/>
              </a:spcAft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74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9. </a:t>
            </a:r>
            <a:r>
              <a:rPr lang="zh-CN" altLang="en-US" sz="3200" dirty="0"/>
              <a:t>弹出这个窗口后，点击创建文件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ADA25F-FE46-4104-A36A-4290413C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51" y="1234832"/>
            <a:ext cx="7663743" cy="5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10. </a:t>
            </a:r>
            <a:r>
              <a:rPr lang="zh-CN" altLang="en-US" sz="3200" dirty="0"/>
              <a:t>填写源文件名称为</a:t>
            </a:r>
            <a:r>
              <a:rPr lang="en-US" altLang="zh-CN" sz="3200" dirty="0"/>
              <a:t>display_7seg</a:t>
            </a:r>
            <a:r>
              <a:rPr lang="zh-CN" altLang="en-US" sz="3200" dirty="0"/>
              <a:t>，并完成创建。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FC34EB-310E-49A3-BA9B-70C99837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99" y="1210397"/>
            <a:ext cx="4576816" cy="2493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E73CE-F0E8-43F4-BAC5-0963289F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17" y="4140922"/>
            <a:ext cx="6768083" cy="25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11. </a:t>
            </a:r>
            <a:r>
              <a:rPr lang="zh-CN" altLang="en-US" sz="3200" dirty="0"/>
              <a:t>给源文件定义模块，为模块声明输入和输出端口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8C0FF-4165-4B61-ADCD-0FD45850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48" y="1234832"/>
            <a:ext cx="7228303" cy="51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12. </a:t>
            </a:r>
            <a:r>
              <a:rPr lang="zh-CN" altLang="en-US" sz="3200" dirty="0"/>
              <a:t>在源文件中编写电路逻辑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A6DF0E-3947-4D2D-B916-EA2502C1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6" y="1234832"/>
            <a:ext cx="9233143" cy="53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F4AD9E-49BB-47AE-A532-BC18CE8A4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653" y="640264"/>
            <a:ext cx="8266693" cy="5779371"/>
          </a:xfrm>
        </p:spPr>
      </p:pic>
    </p:spTree>
    <p:extLst>
      <p:ext uri="{BB962C8B-B14F-4D97-AF65-F5344CB8AC3E}">
        <p14:creationId xmlns:p14="http://schemas.microsoft.com/office/powerpoint/2010/main" val="33352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6574C1-2D02-4860-8AEF-839CD32D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91" y="929675"/>
            <a:ext cx="6446417" cy="343557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30A9ACE-51C6-4613-B1B2-B62D239D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4851156"/>
            <a:ext cx="10515600" cy="161998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当阈值</a:t>
            </a:r>
            <a:r>
              <a:rPr lang="en-US" altLang="zh-CN" sz="2400" dirty="0"/>
              <a:t>T1MS</a:t>
            </a:r>
            <a:r>
              <a:rPr lang="zh-CN" altLang="en-US" sz="2400" dirty="0"/>
              <a:t>设置的比较低时，</a:t>
            </a:r>
            <a:r>
              <a:rPr lang="en-US" altLang="zh-CN" sz="2400" dirty="0"/>
              <a:t>select</a:t>
            </a:r>
            <a:r>
              <a:rPr lang="zh-CN" altLang="en-US" sz="2400" dirty="0"/>
              <a:t>跳变速度快，</a:t>
            </a:r>
            <a:r>
              <a:rPr lang="en-US" altLang="zh-CN" sz="2400" dirty="0"/>
              <a:t>1234</a:t>
            </a:r>
            <a:r>
              <a:rPr lang="zh-CN" altLang="en-US" sz="2400" dirty="0"/>
              <a:t>数字交替速度也快。由于视觉暂留效应，我们会觉得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个数字是一直显示的。</a:t>
            </a:r>
            <a:br>
              <a:rPr lang="en-US" altLang="zh-CN" sz="2400" dirty="0"/>
            </a:br>
            <a:br>
              <a:rPr lang="en-US" altLang="zh-CN" sz="2400" dirty="0"/>
            </a:br>
            <a:r>
              <a:rPr lang="zh-CN" altLang="en-US" sz="2400" dirty="0"/>
              <a:t>如果逐渐将阈值调大，我们就可以看到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个数字交替显示的画面。</a:t>
            </a:r>
          </a:p>
        </p:txBody>
      </p:sp>
    </p:spTree>
    <p:extLst>
      <p:ext uri="{BB962C8B-B14F-4D97-AF65-F5344CB8AC3E}">
        <p14:creationId xmlns:p14="http://schemas.microsoft.com/office/powerpoint/2010/main" val="389938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8f2730d3326df792558a1b98a8089be">
            <a:hlinkClick r:id="" action="ppaction://media"/>
            <a:extLst>
              <a:ext uri="{FF2B5EF4-FFF2-40B4-BE49-F238E27FC236}">
                <a16:creationId xmlns:a16="http://schemas.microsoft.com/office/drawing/2014/main" id="{C15E9F40-48A1-48A9-A206-2D050B17E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2011315" y="814801"/>
            <a:ext cx="2940973" cy="5228397"/>
          </a:xfrm>
          <a:prstGeom prst="rect">
            <a:avLst/>
          </a:prstGeom>
        </p:spPr>
      </p:pic>
      <p:pic>
        <p:nvPicPr>
          <p:cNvPr id="9" name="ac98496fe1295bd8f55ade75b60a4767">
            <a:hlinkClick r:id="" action="ppaction://media"/>
            <a:extLst>
              <a:ext uri="{FF2B5EF4-FFF2-40B4-BE49-F238E27FC236}">
                <a16:creationId xmlns:a16="http://schemas.microsoft.com/office/drawing/2014/main" id="{6C6CED27-2B66-417A-9256-C0EE014879C2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571914" y="815119"/>
            <a:ext cx="2940972" cy="522776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9EB7CE-FCE5-4AF0-890D-6A5880875E95}"/>
              </a:ext>
            </a:extLst>
          </p:cNvPr>
          <p:cNvSpPr txBox="1"/>
          <p:nvPr/>
        </p:nvSpPr>
        <p:spPr>
          <a:xfrm>
            <a:off x="2703999" y="5181917"/>
            <a:ext cx="2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T1MS = 50000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D646C5-26FA-45B5-8F10-678E80F50A3F}"/>
              </a:ext>
            </a:extLst>
          </p:cNvPr>
          <p:cNvSpPr txBox="1"/>
          <p:nvPr/>
        </p:nvSpPr>
        <p:spPr>
          <a:xfrm>
            <a:off x="7995656" y="5181917"/>
            <a:ext cx="2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T1MS = 3000000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6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13. </a:t>
            </a:r>
            <a:r>
              <a:rPr lang="zh-CN" altLang="en-US" sz="3200" dirty="0"/>
              <a:t>在写完电路逻辑后，我们先对代码仿真，检查逻辑是否正确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34EE8-B96E-4B2D-B335-A6A0737B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71" y="1234832"/>
            <a:ext cx="8963858" cy="53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14. </a:t>
            </a:r>
            <a:r>
              <a:rPr lang="zh-CN" altLang="en-US" sz="3200" dirty="0"/>
              <a:t>选择第三个新建仿真文件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27508-BCEA-49ED-9353-93BF7D46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55" y="1234832"/>
            <a:ext cx="8143689" cy="53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15. </a:t>
            </a:r>
            <a:r>
              <a:rPr lang="zh-CN" altLang="en-US" sz="3200" dirty="0"/>
              <a:t>设置文件名为</a:t>
            </a:r>
            <a:r>
              <a:rPr lang="en-US" altLang="zh-CN" sz="3200" dirty="0"/>
              <a:t>display_7seg_tb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D3B7C6-C3E4-47B4-AFA6-818FEFC0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97" y="1667499"/>
            <a:ext cx="7186806" cy="38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087C9-C68A-4C18-9F52-BC5C7740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altLang="zh-CN" b="1" dirty="0"/>
              <a:t>FPGA vs ASIC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1055F-DB93-4797-81FE-180BCA97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0128" cy="435133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Field Programmable Gate Array</a:t>
            </a:r>
            <a:r>
              <a:rPr lang="zh-CN" altLang="en-US" dirty="0"/>
              <a:t>）现场可编程门电路</a:t>
            </a:r>
            <a:endParaRPr lang="en-US" altLang="zh-CN" dirty="0"/>
          </a:p>
          <a:p>
            <a:r>
              <a:rPr lang="en-US" altLang="zh-CN" dirty="0"/>
              <a:t>ASIC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 Specific Integrated Circuit</a:t>
            </a:r>
            <a:r>
              <a:rPr lang="zh-CN" altLang="en-US" dirty="0"/>
              <a:t>）特殊应用集成电路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顾名思义，它可以通过编程快速地控制硬件来实现我们需要的电路逻辑，并且这个过程可以反复擦写的。但它的缺点是，比起</a:t>
            </a:r>
            <a:r>
              <a:rPr lang="en-US" altLang="zh-CN" dirty="0"/>
              <a:t>ASIC</a:t>
            </a:r>
            <a:r>
              <a:rPr lang="zh-CN" altLang="en-US" dirty="0"/>
              <a:t>性能较差。</a:t>
            </a:r>
            <a:endParaRPr lang="en-US" altLang="zh-CN" dirty="0"/>
          </a:p>
          <a:p>
            <a:r>
              <a:rPr lang="en-US" altLang="zh-CN" dirty="0"/>
              <a:t>ASIC</a:t>
            </a:r>
            <a:r>
              <a:rPr lang="zh-CN" altLang="en-US" dirty="0"/>
              <a:t>一般需要较长的开发周期，且一旦有问题，成片全部作废。但它比起</a:t>
            </a:r>
            <a:r>
              <a:rPr lang="en-US" altLang="zh-CN" dirty="0"/>
              <a:t>FPGA</a:t>
            </a:r>
            <a:r>
              <a:rPr lang="zh-CN" altLang="en-US" dirty="0"/>
              <a:t>有着体积更小，功耗更低，性能更强的优点。</a:t>
            </a:r>
          </a:p>
        </p:txBody>
      </p:sp>
    </p:spTree>
    <p:extLst>
      <p:ext uri="{BB962C8B-B14F-4D97-AF65-F5344CB8AC3E}">
        <p14:creationId xmlns:p14="http://schemas.microsoft.com/office/powerpoint/2010/main" val="2849601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16. </a:t>
            </a:r>
            <a:r>
              <a:rPr lang="zh-CN" altLang="en-US" sz="3200" dirty="0"/>
              <a:t>创建仿真文件后，编写仿真文件代码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064E5-FC62-467F-A419-129F7A14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50" y="1490458"/>
            <a:ext cx="9819300" cy="45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64A049-C5CE-4D4A-87DF-A041E75B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6" y="231170"/>
            <a:ext cx="8852268" cy="639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9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17. </a:t>
            </a:r>
            <a:r>
              <a:rPr lang="zh-CN" altLang="en-US" sz="3200" dirty="0"/>
              <a:t>运行仿真，点击</a:t>
            </a:r>
            <a:r>
              <a:rPr lang="en-US" altLang="zh-CN" sz="3200" dirty="0"/>
              <a:t>Run Simulation -&gt; Run Behavioral Simulation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BFCC7C-66CF-4898-9620-C58A85A4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3" y="1148862"/>
            <a:ext cx="9698734" cy="54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3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18. </a:t>
            </a:r>
            <a:r>
              <a:rPr lang="zh-CN" altLang="en-US" sz="3200" dirty="0"/>
              <a:t>仿真检查结果正确后，对源代码进行综合，点击</a:t>
            </a:r>
            <a:r>
              <a:rPr lang="en-US" altLang="zh-CN" sz="3200" dirty="0"/>
              <a:t>run synthesis</a:t>
            </a:r>
            <a:r>
              <a:rPr lang="zh-CN" altLang="en-US" sz="3200" dirty="0"/>
              <a:t>。所谓综合就是将</a:t>
            </a:r>
            <a:r>
              <a:rPr lang="en-US" altLang="zh-CN" sz="3200" dirty="0"/>
              <a:t>RTL</a:t>
            </a:r>
            <a:r>
              <a:rPr lang="zh-CN" altLang="en-US" sz="3200" dirty="0"/>
              <a:t>转换为门电路级表示和</a:t>
            </a:r>
            <a:r>
              <a:rPr lang="en-US" altLang="zh-CN" sz="3200" dirty="0"/>
              <a:t>FPGA</a:t>
            </a:r>
            <a:r>
              <a:rPr lang="zh-CN" altLang="en-US" sz="3200" dirty="0"/>
              <a:t>的源语。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ABD50F-249F-4407-8D3C-858AF17D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26" y="1527077"/>
            <a:ext cx="8501968" cy="50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4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19.</a:t>
            </a:r>
            <a:r>
              <a:rPr lang="zh-CN" altLang="en-US" sz="3200" dirty="0"/>
              <a:t>综合完成后，先别点击</a:t>
            </a:r>
            <a:r>
              <a:rPr lang="en-US" altLang="zh-CN" sz="3200" dirty="0"/>
              <a:t>Run Implementation</a:t>
            </a:r>
            <a:r>
              <a:rPr lang="zh-CN" altLang="en-US" sz="3200" dirty="0"/>
              <a:t>。在下图中点击关闭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2DEB9-2543-4187-A7FA-65A88905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632" y="1844673"/>
            <a:ext cx="4790736" cy="37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7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20. </a:t>
            </a:r>
            <a:r>
              <a:rPr lang="zh-CN" altLang="en-US" sz="3200" dirty="0"/>
              <a:t>添加约束，分配引脚和电平。右击约束子目录下文件夹，选择</a:t>
            </a:r>
            <a:r>
              <a:rPr lang="en-US" altLang="zh-CN" sz="3200" dirty="0"/>
              <a:t>Add-Source</a:t>
            </a:r>
            <a:r>
              <a:rPr lang="zh-CN" altLang="en-US" sz="3200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D6820B-80CA-4105-899D-F27C29E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76" y="1265770"/>
            <a:ext cx="8802024" cy="5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4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21. </a:t>
            </a:r>
            <a:r>
              <a:rPr lang="zh-CN" altLang="en-US" sz="3200" dirty="0"/>
              <a:t>选择</a:t>
            </a:r>
            <a:r>
              <a:rPr lang="en-US" altLang="zh-CN" sz="3200" dirty="0"/>
              <a:t>Add or Create Constraints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085D5-DCCE-4676-A618-83754684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23" y="1270024"/>
            <a:ext cx="9048154" cy="52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0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21. </a:t>
            </a:r>
            <a:r>
              <a:rPr lang="zh-CN" altLang="en-US" sz="3200" dirty="0"/>
              <a:t>点击</a:t>
            </a:r>
            <a:r>
              <a:rPr lang="en-US" altLang="zh-CN" sz="3200" dirty="0"/>
              <a:t>Create File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E66EE7-CC15-406A-BB06-BB8E4A51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02" y="1227017"/>
            <a:ext cx="7680072" cy="4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5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22. </a:t>
            </a:r>
            <a:r>
              <a:rPr lang="zh-CN" altLang="en-US" sz="3200" dirty="0"/>
              <a:t>设置约束文件类型为</a:t>
            </a:r>
            <a:r>
              <a:rPr lang="en-US" altLang="zh-CN" sz="3200" dirty="0"/>
              <a:t>XDC</a:t>
            </a:r>
            <a:r>
              <a:rPr lang="zh-CN" altLang="en-US" sz="3200" dirty="0"/>
              <a:t>，文件名为</a:t>
            </a:r>
            <a:r>
              <a:rPr lang="en-US" altLang="zh-CN" sz="3200" dirty="0"/>
              <a:t>display_7seg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F5801-AFF3-4A47-BCB2-268CBBE0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21" y="1912447"/>
            <a:ext cx="6493958" cy="30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23. </a:t>
            </a:r>
            <a:r>
              <a:rPr lang="zh-CN" altLang="en-US" sz="3200" dirty="0"/>
              <a:t>编写约束文件如下：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DF17DA-CEE6-4761-8F4E-E9413728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11" y="1171244"/>
            <a:ext cx="7910228" cy="55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2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F129A-5F47-44BE-BA08-2F91713A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Basys3 </a:t>
            </a:r>
            <a:r>
              <a:rPr lang="zh-CN" altLang="en-US" b="1" dirty="0"/>
              <a:t>硬件电路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9ED4E4-D3A4-4871-91C0-4D1F9BA0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6" y="1825935"/>
            <a:ext cx="6925557" cy="40725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852D75-F3B1-4DE8-908B-5BABDF18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63" y="1142940"/>
            <a:ext cx="4131237" cy="2286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667B49-AB45-44F4-AC01-061680BA4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342" y="3862194"/>
            <a:ext cx="3755670" cy="23023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29AB5D8-D4C8-4DC6-8BFB-D7AE903FCBA9}"/>
                  </a:ext>
                </a:extLst>
              </p14:cNvPr>
              <p14:cNvContentPartPr/>
              <p14:nvPr/>
            </p14:nvContentPartPr>
            <p14:xfrm>
              <a:off x="3485525" y="-957477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29AB5D8-D4C8-4DC6-8BFB-D7AE903FCB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6885" y="-9661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95CD86B-D343-4633-8375-395E5C94AF4F}"/>
                  </a:ext>
                </a:extLst>
              </p14:cNvPr>
              <p14:cNvContentPartPr/>
              <p14:nvPr/>
            </p14:nvContentPartPr>
            <p14:xfrm>
              <a:off x="6934685" y="-1006437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95CD86B-D343-4633-8375-395E5C94AF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685" y="-101543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13035E60-07E6-4D3B-BBC5-DD915C9BD526}"/>
              </a:ext>
            </a:extLst>
          </p:cNvPr>
          <p:cNvSpPr/>
          <p:nvPr/>
        </p:nvSpPr>
        <p:spPr>
          <a:xfrm>
            <a:off x="7529992" y="2212327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8E337247-B116-4269-A20F-0A010B6ED2B5}"/>
              </a:ext>
            </a:extLst>
          </p:cNvPr>
          <p:cNvSpPr/>
          <p:nvPr/>
        </p:nvSpPr>
        <p:spPr>
          <a:xfrm>
            <a:off x="7529992" y="2486201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6EAF75AD-AFBA-4DD2-855C-3E8C6CB63EEA}"/>
              </a:ext>
            </a:extLst>
          </p:cNvPr>
          <p:cNvSpPr/>
          <p:nvPr/>
        </p:nvSpPr>
        <p:spPr>
          <a:xfrm>
            <a:off x="7529992" y="2719165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2CC52517-4D0F-4804-8622-4B138D6216E3}"/>
              </a:ext>
            </a:extLst>
          </p:cNvPr>
          <p:cNvSpPr/>
          <p:nvPr/>
        </p:nvSpPr>
        <p:spPr>
          <a:xfrm>
            <a:off x="7529992" y="2990142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51378BA1-B4C2-4E84-A6FC-F90817914F5F}"/>
              </a:ext>
            </a:extLst>
          </p:cNvPr>
          <p:cNvSpPr/>
          <p:nvPr/>
        </p:nvSpPr>
        <p:spPr>
          <a:xfrm>
            <a:off x="7529992" y="5715060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FCE932EB-42A1-4C86-8C97-B6992AB14787}"/>
              </a:ext>
            </a:extLst>
          </p:cNvPr>
          <p:cNvSpPr/>
          <p:nvPr/>
        </p:nvSpPr>
        <p:spPr>
          <a:xfrm>
            <a:off x="7529992" y="5208223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26DF4AC-C17E-4BBC-A750-176EAB190B0F}"/>
              </a:ext>
            </a:extLst>
          </p:cNvPr>
          <p:cNvSpPr/>
          <p:nvPr/>
        </p:nvSpPr>
        <p:spPr>
          <a:xfrm>
            <a:off x="7529992" y="5939821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52" y="701188"/>
            <a:ext cx="11095892" cy="86970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我们也可以直接在</a:t>
            </a:r>
            <a:r>
              <a:rPr lang="en-US" altLang="zh-CN" sz="3200" dirty="0"/>
              <a:t>I/O Ports</a:t>
            </a:r>
            <a:r>
              <a:rPr lang="zh-CN" altLang="en-US" sz="3200" dirty="0"/>
              <a:t>界面来分配引脚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F397-7F84-49D2-8427-985F6FD4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2" y="1945178"/>
            <a:ext cx="10775716" cy="29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8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24. </a:t>
            </a:r>
            <a:r>
              <a:rPr lang="zh-CN" altLang="en-US" sz="3200" dirty="0"/>
              <a:t>点击</a:t>
            </a:r>
            <a:r>
              <a:rPr lang="en-US" altLang="zh-CN" sz="3200" dirty="0"/>
              <a:t>Run implementation</a:t>
            </a:r>
            <a:r>
              <a:rPr lang="zh-CN" altLang="en-US" sz="3200" dirty="0"/>
              <a:t>。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将根据我们分配的引脚进行电路的布局。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C18E4-4821-40D7-AF74-EFF4BC53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03" y="1370411"/>
            <a:ext cx="8527593" cy="50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25. </a:t>
            </a:r>
            <a:r>
              <a:rPr lang="zh-CN" altLang="en-US" sz="3200" dirty="0"/>
              <a:t>选择</a:t>
            </a:r>
            <a:r>
              <a:rPr lang="en-US" altLang="zh-CN" sz="3200" dirty="0"/>
              <a:t>Generate Bitstream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965467-7DCA-47DF-9B4F-28EB79CF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40" y="1531272"/>
            <a:ext cx="4708195" cy="4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63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26. </a:t>
            </a:r>
            <a:r>
              <a:rPr lang="zh-CN" altLang="en-US" sz="3200" dirty="0"/>
              <a:t>点击</a:t>
            </a:r>
            <a:r>
              <a:rPr lang="en-US" altLang="zh-CN" sz="3200" dirty="0"/>
              <a:t>Hardware Manager</a:t>
            </a:r>
            <a:r>
              <a:rPr lang="zh-CN" altLang="en-US" sz="3200" dirty="0"/>
              <a:t>，打开</a:t>
            </a:r>
            <a:r>
              <a:rPr lang="en-US" altLang="zh-CN" sz="3200" dirty="0"/>
              <a:t>New hardware</a:t>
            </a:r>
            <a:r>
              <a:rPr lang="zh-CN" altLang="en-US" sz="3200" dirty="0"/>
              <a:t>。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会自动扫描我们连接的</a:t>
            </a:r>
            <a:r>
              <a:rPr lang="en-US" altLang="zh-CN" sz="3200" dirty="0"/>
              <a:t>Basys3</a:t>
            </a:r>
            <a:r>
              <a:rPr lang="zh-CN" altLang="en-US" sz="3200" dirty="0"/>
              <a:t>板，并识别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芯片型号。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0C159-E2CD-4172-9342-5F6E94BD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23" y="1506851"/>
            <a:ext cx="9236154" cy="42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7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27. </a:t>
            </a:r>
            <a:r>
              <a:rPr lang="zh-CN" altLang="en-US" sz="3200" dirty="0"/>
              <a:t>右击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芯片，选择</a:t>
            </a:r>
            <a:r>
              <a:rPr lang="en-US" altLang="zh-CN" sz="3200" dirty="0"/>
              <a:t>Program Device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33FC0-3310-4A92-BB64-F13BEEF6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4" y="1375592"/>
            <a:ext cx="9166852" cy="48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8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28. </a:t>
            </a:r>
            <a:r>
              <a:rPr lang="zh-CN" altLang="en-US" sz="3200" dirty="0"/>
              <a:t>选择前面生成的</a:t>
            </a:r>
            <a:r>
              <a:rPr lang="en-US" altLang="zh-CN" sz="3200" dirty="0"/>
              <a:t>bit</a:t>
            </a:r>
            <a:r>
              <a:rPr lang="zh-CN" altLang="en-US" sz="3200" dirty="0"/>
              <a:t>文件并点击</a:t>
            </a:r>
            <a:r>
              <a:rPr lang="en-US" altLang="zh-CN" sz="3200" dirty="0"/>
              <a:t>Program</a:t>
            </a:r>
            <a:r>
              <a:rPr lang="zh-CN" altLang="en-US" sz="3200" dirty="0"/>
              <a:t>。对于</a:t>
            </a:r>
            <a:r>
              <a:rPr lang="en-US" altLang="zh-CN" sz="3200" dirty="0"/>
              <a:t>Debug Probes file</a:t>
            </a:r>
            <a:r>
              <a:rPr lang="zh-CN" altLang="en-US" sz="3200" dirty="0"/>
              <a:t>栏，如果第一次操作保持空白即可。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F4B24-E0DF-4CBB-AB8A-7AA956A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87" y="1779009"/>
            <a:ext cx="8858426" cy="31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6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29. </a:t>
            </a:r>
            <a:r>
              <a:rPr lang="zh-CN" altLang="en-US" sz="3200" dirty="0"/>
              <a:t>此时可以看到板子成功显示出了</a:t>
            </a:r>
            <a:r>
              <a:rPr lang="en-US" altLang="zh-CN" sz="3200" dirty="0"/>
              <a:t>1234</a:t>
            </a:r>
            <a:r>
              <a:rPr lang="zh-CN" altLang="en-US" sz="3200" dirty="0"/>
              <a:t>。但断电之后就会消失，需要重新烧录。</a:t>
            </a:r>
          </a:p>
        </p:txBody>
      </p:sp>
      <p:pic>
        <p:nvPicPr>
          <p:cNvPr id="4" name="d7aeb1ff0cc5ef16cd8441dc9b770296">
            <a:hlinkClick r:id="" action="ppaction://media"/>
            <a:extLst>
              <a:ext uri="{FF2B5EF4-FFF2-40B4-BE49-F238E27FC236}">
                <a16:creationId xmlns:a16="http://schemas.microsoft.com/office/drawing/2014/main" id="{23DFF211-BB3B-44F9-86FB-E2EBBE66B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56858" y="535658"/>
            <a:ext cx="3857625" cy="68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30. </a:t>
            </a:r>
            <a:r>
              <a:rPr lang="zh-CN" altLang="en-US" sz="3200" dirty="0"/>
              <a:t>如果希望程序掉电不丢失，可以将程序烧录到</a:t>
            </a:r>
            <a:r>
              <a:rPr lang="en-US" altLang="zh-CN" sz="3200" dirty="0"/>
              <a:t>ROM</a:t>
            </a:r>
            <a:r>
              <a:rPr lang="zh-CN" altLang="en-US" sz="3200" dirty="0"/>
              <a:t>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122FE-10EA-453D-849E-F2E8876E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23" y="1720729"/>
            <a:ext cx="8590608" cy="40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31. </a:t>
            </a:r>
            <a:r>
              <a:rPr lang="zh-CN" altLang="en-US" sz="3200" dirty="0"/>
              <a:t>在下图中选择</a:t>
            </a:r>
            <a:r>
              <a:rPr lang="en-US" altLang="zh-CN" sz="3200" dirty="0"/>
              <a:t>bin</a:t>
            </a:r>
            <a:r>
              <a:rPr lang="zh-CN" altLang="en-US" sz="3200" dirty="0"/>
              <a:t>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35099-494D-43B7-A7CB-72649BE3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92" y="1367411"/>
            <a:ext cx="7008615" cy="49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04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32. </a:t>
            </a:r>
            <a:r>
              <a:rPr lang="zh-CN" altLang="en-US" sz="3200" dirty="0"/>
              <a:t>重新点击</a:t>
            </a:r>
            <a:r>
              <a:rPr lang="en-US" altLang="zh-CN" sz="3200" dirty="0"/>
              <a:t>Generate Bitstream </a:t>
            </a:r>
            <a:r>
              <a:rPr lang="zh-CN" altLang="en-US" sz="3200" dirty="0"/>
              <a:t>生成</a:t>
            </a:r>
            <a:r>
              <a:rPr lang="en-US" altLang="zh-CN" sz="3200" dirty="0"/>
              <a:t>.bin</a:t>
            </a:r>
            <a:r>
              <a:rPr lang="zh-CN" altLang="en-US" sz="3200" dirty="0"/>
              <a:t>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5F6B5-4C68-4C23-9DC2-2776B027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02" y="1734472"/>
            <a:ext cx="4708195" cy="4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0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62D72-4C53-4C1F-BF9B-3FDFFB36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752"/>
          </a:xfrm>
        </p:spPr>
        <p:txBody>
          <a:bodyPr/>
          <a:lstStyle/>
          <a:p>
            <a:r>
              <a:rPr lang="zh-CN" altLang="en-US" b="1" dirty="0"/>
              <a:t>电源电路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E0ADAB-671D-47D6-B31F-81E5ADE0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54" y="1593989"/>
            <a:ext cx="4093485" cy="367002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83D8806-F135-4D86-97C2-706B2ADF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7854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Basys3</a:t>
            </a:r>
            <a:r>
              <a:rPr lang="zh-CN" altLang="en-US" dirty="0"/>
              <a:t>板提供了两种供电方式：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第一种是在</a:t>
            </a:r>
            <a:r>
              <a:rPr lang="en-US" altLang="zh-CN" dirty="0"/>
              <a:t>13</a:t>
            </a:r>
            <a:r>
              <a:rPr lang="zh-CN" altLang="en-US" dirty="0"/>
              <a:t>这里通过</a:t>
            </a:r>
            <a:r>
              <a:rPr lang="en-US" altLang="zh-CN" dirty="0"/>
              <a:t>USB-A</a:t>
            </a:r>
            <a:r>
              <a:rPr lang="zh-CN" altLang="en-US" dirty="0"/>
              <a:t>进行供电同时进行数据传输；第二种是在</a:t>
            </a:r>
            <a:r>
              <a:rPr lang="en-US" altLang="zh-CN" dirty="0"/>
              <a:t>14</a:t>
            </a:r>
            <a:r>
              <a:rPr lang="zh-CN" altLang="en-US" dirty="0"/>
              <a:t>这里用外接</a:t>
            </a:r>
            <a:r>
              <a:rPr lang="en-US" altLang="zh-CN" dirty="0"/>
              <a:t>5V</a:t>
            </a:r>
            <a:r>
              <a:rPr lang="zh-CN" altLang="en-US" dirty="0"/>
              <a:t>电源通过接线柱进行供电。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我们可以通过</a:t>
            </a:r>
            <a:r>
              <a:rPr lang="en-US" altLang="zh-CN" dirty="0"/>
              <a:t>16</a:t>
            </a:r>
            <a:r>
              <a:rPr lang="zh-CN" altLang="en-US" dirty="0"/>
              <a:t>的跳线帽来选择我们使用哪种供电方式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en-US" altLang="zh-CN" dirty="0"/>
              <a:t>15</a:t>
            </a:r>
            <a:r>
              <a:rPr lang="zh-CN" altLang="en-US" dirty="0"/>
              <a:t>是电源的拨键开关，选择是否通电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实验一般使用</a:t>
            </a:r>
            <a:r>
              <a:rPr lang="en-US" altLang="zh-CN" dirty="0"/>
              <a:t>USB-A</a:t>
            </a:r>
            <a:r>
              <a:rPr lang="zh-CN" altLang="en-US" dirty="0"/>
              <a:t>接口进行供电和数据传输即可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5566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33. </a:t>
            </a:r>
            <a:r>
              <a:rPr lang="zh-CN" altLang="en-US" sz="3200" dirty="0"/>
              <a:t>在硬件管理这里，我们还添加要烧写的</a:t>
            </a:r>
            <a:r>
              <a:rPr lang="en-US" altLang="zh-CN" sz="3200" dirty="0"/>
              <a:t>ROM</a:t>
            </a:r>
            <a:r>
              <a:rPr lang="zh-CN" altLang="en-US" sz="3200" dirty="0"/>
              <a:t>设备型号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32988-077B-4FAE-ACA0-F9A7D195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14" y="1645503"/>
            <a:ext cx="8769172" cy="4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3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34. </a:t>
            </a:r>
            <a:r>
              <a:rPr lang="zh-CN" altLang="en-US" sz="3200" dirty="0"/>
              <a:t>选择</a:t>
            </a:r>
            <a:r>
              <a:rPr lang="en-US" altLang="zh-CN" sz="3200" dirty="0"/>
              <a:t>Basys3</a:t>
            </a:r>
            <a:r>
              <a:rPr lang="zh-CN" altLang="en-US" sz="3200" dirty="0"/>
              <a:t>板搭载的</a:t>
            </a:r>
            <a:r>
              <a:rPr lang="en-US" altLang="zh-CN" sz="3200" dirty="0"/>
              <a:t>flash</a:t>
            </a:r>
            <a:r>
              <a:rPr lang="zh-CN" altLang="en-US" sz="3200" dirty="0"/>
              <a:t>芯片型号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00372-3442-4259-AF8F-BAE32EA7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61" y="1516185"/>
            <a:ext cx="9269077" cy="47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2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9413-FACF-483C-ABF8-E45FFE45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35.</a:t>
            </a:r>
            <a:r>
              <a:rPr lang="zh-CN" altLang="en-US" sz="3200" dirty="0"/>
              <a:t>在弹出的窗口选择前面生成的</a:t>
            </a:r>
            <a:r>
              <a:rPr lang="en-US" altLang="zh-CN" sz="3200" dirty="0"/>
              <a:t>bin</a:t>
            </a:r>
            <a:r>
              <a:rPr lang="zh-CN" altLang="en-US" sz="3200" dirty="0"/>
              <a:t>文件。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1CCC8D-5CBC-4D5A-9F38-17E85411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63" y="1396148"/>
            <a:ext cx="8202750" cy="51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8417E-BFA4-854C-9FA3-0A975787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158"/>
          </a:xfrm>
        </p:spPr>
        <p:txBody>
          <a:bodyPr/>
          <a:lstStyle/>
          <a:p>
            <a:r>
              <a:rPr kumimoji="1" lang="zh-CN" altLang="en-US" dirty="0"/>
              <a:t>参考源代码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7EB13E-A6B8-374D-874C-CA5C97D4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02" y="365126"/>
            <a:ext cx="70993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7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8417E-BFA4-854C-9FA3-0A975787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052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参考源代码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B346E-41F2-1F4E-9B54-98E508E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293" y="0"/>
            <a:ext cx="5027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A5C5C-2185-4EFA-96B7-05A6809E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LED</a:t>
            </a:r>
            <a:r>
              <a:rPr lang="zh-CN" altLang="en-US" b="1" dirty="0"/>
              <a:t>灯电路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53384-2239-4B42-B4C4-01125556E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6108" cy="209769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板提供了</a:t>
            </a:r>
            <a:r>
              <a:rPr lang="en-US" altLang="zh-CN" dirty="0"/>
              <a:t>16</a:t>
            </a:r>
            <a:r>
              <a:rPr lang="zh-CN" altLang="en-US" dirty="0"/>
              <a:t>个可编程的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FPGA</a:t>
            </a:r>
            <a:r>
              <a:rPr lang="zh-CN" altLang="en-US" dirty="0"/>
              <a:t>输出为高电平时，相应的</a:t>
            </a:r>
            <a:r>
              <a:rPr lang="en-US" altLang="zh-CN" dirty="0"/>
              <a:t>LED</a:t>
            </a:r>
            <a:r>
              <a:rPr lang="zh-CN" altLang="en-US" dirty="0"/>
              <a:t>被点亮；否则</a:t>
            </a:r>
            <a:r>
              <a:rPr lang="en-US" altLang="zh-CN" dirty="0"/>
              <a:t>LED</a:t>
            </a:r>
            <a:r>
              <a:rPr lang="zh-CN" altLang="en-US" dirty="0"/>
              <a:t>熄灭。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15CCE6-F40A-4DE9-BB10-91E34234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0099"/>
            <a:ext cx="7891585" cy="756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F7B811-0080-4795-BDE2-90C5D10F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205" y="653070"/>
            <a:ext cx="3576051" cy="55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F7C1-DF35-4B5E-A6EA-530E32A3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拨码开关电路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9FEE4-AE3D-4650-BC40-5360EBA2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9892" cy="435133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也为我们提供了</a:t>
            </a:r>
            <a:r>
              <a:rPr lang="en-US" altLang="zh-CN" dirty="0"/>
              <a:t>16</a:t>
            </a:r>
            <a:r>
              <a:rPr lang="zh-CN" altLang="en-US" dirty="0"/>
              <a:t>个拨键开关</a:t>
            </a:r>
            <a:endParaRPr lang="en-US" altLang="zh-CN" dirty="0"/>
          </a:p>
          <a:p>
            <a:r>
              <a:rPr lang="zh-CN" altLang="en-US" dirty="0"/>
              <a:t>当开关打到下档时，表示</a:t>
            </a:r>
            <a:r>
              <a:rPr lang="en-US" altLang="zh-CN" dirty="0"/>
              <a:t>FPGA</a:t>
            </a:r>
            <a:r>
              <a:rPr lang="zh-CN" altLang="en-US" dirty="0"/>
              <a:t>的输入为低电平，否则为高电平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E7B71A-94E2-4D05-8DD8-21590E19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23" y="525584"/>
            <a:ext cx="3039789" cy="5806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7854B-1878-4F5D-BC9F-770FD06E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0" y="4275910"/>
            <a:ext cx="8504925" cy="10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78F93-6313-4C14-B491-A9322156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七位数码管电路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14CED1-3257-4257-9385-8AC2D1988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894" y="4758881"/>
            <a:ext cx="4285743" cy="1323275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E483A9E-FEFD-4E4D-8E22-0C945EE60E0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6625492" cy="4504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FPGA</a:t>
            </a:r>
            <a:r>
              <a:rPr lang="zh-CN" altLang="en-US" dirty="0"/>
              <a:t>提供的是一个四位，带小数点的七段共阳数码管。</a:t>
            </a:r>
            <a:endParaRPr lang="en-US" altLang="zh-CN" dirty="0"/>
          </a:p>
          <a:p>
            <a:r>
              <a:rPr lang="zh-CN" altLang="en-US" dirty="0"/>
              <a:t>前四位用来选择数码管哪一位亮</a:t>
            </a:r>
            <a:endParaRPr lang="en-US" altLang="zh-CN" dirty="0"/>
          </a:p>
          <a:p>
            <a:r>
              <a:rPr lang="zh-CN" altLang="en-US" dirty="0"/>
              <a:t>后</a:t>
            </a:r>
            <a:r>
              <a:rPr lang="en-US" altLang="zh-CN" dirty="0"/>
              <a:t>8</a:t>
            </a:r>
            <a:r>
              <a:rPr lang="zh-CN" altLang="en-US" dirty="0"/>
              <a:t>位决定</a:t>
            </a:r>
            <a:r>
              <a:rPr lang="en-US" altLang="zh-CN" dirty="0"/>
              <a:t>7</a:t>
            </a:r>
            <a:r>
              <a:rPr lang="zh-CN" altLang="en-US" dirty="0"/>
              <a:t>段数码管和小数点是否点亮。</a:t>
            </a:r>
            <a:endParaRPr lang="en-US" altLang="zh-CN" dirty="0"/>
          </a:p>
          <a:p>
            <a:r>
              <a:rPr lang="zh-CN" altLang="en-US" dirty="0"/>
              <a:t>输出脚为低电平，则该段位的</a:t>
            </a:r>
            <a:r>
              <a:rPr lang="en-US" altLang="zh-CN" dirty="0"/>
              <a:t>LED</a:t>
            </a:r>
            <a:r>
              <a:rPr lang="zh-CN" altLang="en-US" dirty="0"/>
              <a:t>点亮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72BD3C-0887-4C73-9A73-FAC8FEF4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02" y="617692"/>
            <a:ext cx="4234932" cy="539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93A9-1EA4-4A97-BF7D-96D29CF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97263"/>
            <a:ext cx="10515600" cy="1325563"/>
          </a:xfrm>
        </p:spPr>
        <p:txBody>
          <a:bodyPr/>
          <a:lstStyle/>
          <a:p>
            <a:r>
              <a:rPr lang="zh-CN" altLang="en-US" b="1" dirty="0"/>
              <a:t>引脚分配图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5CA6A2-6007-46A4-8F0A-8784C9A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" y="1188366"/>
            <a:ext cx="8622614" cy="518898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84558D-03C4-4CD5-AF13-33304D46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67" y="2378199"/>
            <a:ext cx="1948594" cy="28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9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1154</Words>
  <Application>Microsoft Macintosh PowerPoint</Application>
  <PresentationFormat>宽屏</PresentationFormat>
  <Paragraphs>86</Paragraphs>
  <Slides>54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-apple-system</vt:lpstr>
      <vt:lpstr>等线</vt:lpstr>
      <vt:lpstr>等线 Light</vt:lpstr>
      <vt:lpstr>Arial</vt:lpstr>
      <vt:lpstr>Arial</vt:lpstr>
      <vt:lpstr>Office 主题​​</vt:lpstr>
      <vt:lpstr>Basys3 入门教程</vt:lpstr>
      <vt:lpstr>Basys3 硬件电路</vt:lpstr>
      <vt:lpstr>FPGA vs ASIC</vt:lpstr>
      <vt:lpstr>Basys3 硬件电路</vt:lpstr>
      <vt:lpstr>电源电路</vt:lpstr>
      <vt:lpstr>LED灯电路</vt:lpstr>
      <vt:lpstr>拨码开关电路</vt:lpstr>
      <vt:lpstr>七位数码管电路</vt:lpstr>
      <vt:lpstr>引脚分配图</vt:lpstr>
      <vt:lpstr>引脚分配图</vt:lpstr>
      <vt:lpstr>七段数码管显示实验</vt:lpstr>
      <vt:lpstr>1. 打开Vivado并点击创建工程</vt:lpstr>
      <vt:lpstr>2. 设定project名称为display_7seg</vt:lpstr>
      <vt:lpstr>3. 选择第一项RTL Project</vt:lpstr>
      <vt:lpstr>4. 我们先不添加源文件。设置编程语言和仿真语言都是Verilog</vt:lpstr>
      <vt:lpstr>5. 选择FPGA芯片，如下图选择xc7a35tcpg236-1</vt:lpstr>
      <vt:lpstr>6. 完成设置。成功创建工程</vt:lpstr>
      <vt:lpstr>7. 添加源文件。也就是电路逻辑代码所在的地方。右键Design source按钮并选择Add Source。</vt:lpstr>
      <vt:lpstr>8. 选择第二个选项</vt:lpstr>
      <vt:lpstr>9. 弹出这个窗口后，点击创建文件</vt:lpstr>
      <vt:lpstr>10. 填写源文件名称为display_7seg，并完成创建。</vt:lpstr>
      <vt:lpstr>11. 给源文件定义模块，为模块声明输入和输出端口</vt:lpstr>
      <vt:lpstr>12. 在源文件中编写电路逻辑</vt:lpstr>
      <vt:lpstr>PowerPoint 演示文稿</vt:lpstr>
      <vt:lpstr>当阈值T1MS设置的比较低时，select跳变速度快，1234数字交替速度也快。由于视觉暂留效应，我们会觉得4个数字是一直显示的。  如果逐渐将阈值调大，我们就可以看到4个数字交替显示的画面。</vt:lpstr>
      <vt:lpstr>PowerPoint 演示文稿</vt:lpstr>
      <vt:lpstr>13. 在写完电路逻辑后，我们先对代码仿真，检查逻辑是否正确</vt:lpstr>
      <vt:lpstr>14. 选择第三个新建仿真文件</vt:lpstr>
      <vt:lpstr>15. 设置文件名为display_7seg_tb</vt:lpstr>
      <vt:lpstr>16. 创建仿真文件后，编写仿真文件代码</vt:lpstr>
      <vt:lpstr>PowerPoint 演示文稿</vt:lpstr>
      <vt:lpstr>17. 运行仿真，点击Run Simulation -&gt; Run Behavioral Simulation</vt:lpstr>
      <vt:lpstr>18. 仿真检查结果正确后，对源代码进行综合，点击run synthesis。所谓综合就是将RTL转换为门电路级表示和FPGA的源语。</vt:lpstr>
      <vt:lpstr>19.综合完成后，先别点击Run Implementation。在下图中点击关闭</vt:lpstr>
      <vt:lpstr>20. 添加约束，分配引脚和电平。右击约束子目录下文件夹，选择Add-Source。</vt:lpstr>
      <vt:lpstr>21. 选择Add or Create Constraints</vt:lpstr>
      <vt:lpstr>21. 点击Create File</vt:lpstr>
      <vt:lpstr>22. 设置约束文件类型为XDC，文件名为display_7seg</vt:lpstr>
      <vt:lpstr>23. 编写约束文件如下：</vt:lpstr>
      <vt:lpstr>我们也可以直接在I/O Ports界面来分配引脚</vt:lpstr>
      <vt:lpstr>24. 点击Run implementation。Vivado将根据我们分配的引脚进行电路的布局。</vt:lpstr>
      <vt:lpstr>25. 选择Generate Bitstream</vt:lpstr>
      <vt:lpstr>26. 点击Hardware Manager，打开New hardware。Vivado会自动扫描我们连接的Basys3板，并识别FPGA芯片型号。</vt:lpstr>
      <vt:lpstr>27. 右击FPGA芯片，选择Program Device</vt:lpstr>
      <vt:lpstr>28. 选择前面生成的bit文件并点击Program。对于Debug Probes file栏，如果第一次操作保持空白即可。</vt:lpstr>
      <vt:lpstr>29. 此时可以看到板子成功显示出了1234。但断电之后就会消失，需要重新烧录。</vt:lpstr>
      <vt:lpstr>30. 如果希望程序掉电不丢失，可以将程序烧录到ROM里</vt:lpstr>
      <vt:lpstr>31. 在下图中选择bin文件</vt:lpstr>
      <vt:lpstr>32. 重新点击Generate Bitstream 生成.bin文件</vt:lpstr>
      <vt:lpstr>33. 在硬件管理这里，我们还添加要烧写的ROM设备型号</vt:lpstr>
      <vt:lpstr>34. 选择Basys3板搭载的flash芯片型号 </vt:lpstr>
      <vt:lpstr>35.在弹出的窗口选择前面生成的bin文件。 </vt:lpstr>
      <vt:lpstr>参考源代码</vt:lpstr>
      <vt:lpstr>参考源代码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Basys3 入门</dc:title>
  <dc:creator>sy</dc:creator>
  <cp:lastModifiedBy>叶 sy</cp:lastModifiedBy>
  <cp:revision>199</cp:revision>
  <dcterms:created xsi:type="dcterms:W3CDTF">2021-10-25T02:32:56Z</dcterms:created>
  <dcterms:modified xsi:type="dcterms:W3CDTF">2021-10-26T02:37:09Z</dcterms:modified>
</cp:coreProperties>
</file>